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7" r:id="rId5"/>
    <p:sldId id="264" r:id="rId6"/>
    <p:sldId id="268" r:id="rId7"/>
    <p:sldId id="269" r:id="rId8"/>
    <p:sldId id="270" r:id="rId9"/>
    <p:sldId id="261" r:id="rId10"/>
    <p:sldId id="265" r:id="rId11"/>
    <p:sldId id="272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102F-AC1B-434F-90F9-7B1D42913A7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F92C96-1610-4D36-9AA8-71915C95C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102F-AC1B-434F-90F9-7B1D42913A7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2C96-1610-4D36-9AA8-71915C95C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EF92C96-1610-4D36-9AA8-71915C95C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102F-AC1B-434F-90F9-7B1D42913A7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102F-AC1B-434F-90F9-7B1D42913A7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EF92C96-1610-4D36-9AA8-71915C95C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102F-AC1B-434F-90F9-7B1D42913A7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F92C96-1610-4D36-9AA8-71915C95C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313102F-AC1B-434F-90F9-7B1D42913A7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2C96-1610-4D36-9AA8-71915C95C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102F-AC1B-434F-90F9-7B1D42913A7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EF92C96-1610-4D36-9AA8-71915C95C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102F-AC1B-434F-90F9-7B1D42913A7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EF92C96-1610-4D36-9AA8-71915C95C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102F-AC1B-434F-90F9-7B1D42913A7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F92C96-1610-4D36-9AA8-71915C95C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F92C96-1610-4D36-9AA8-71915C95C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102F-AC1B-434F-90F9-7B1D42913A7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EF92C96-1610-4D36-9AA8-71915C95C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313102F-AC1B-434F-90F9-7B1D42913A7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313102F-AC1B-434F-90F9-7B1D42913A7E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F92C96-1610-4D36-9AA8-71915C95C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284984"/>
            <a:ext cx="4176464" cy="2952328"/>
          </a:xfrm>
        </p:spPr>
        <p:txBody>
          <a:bodyPr>
            <a:noAutofit/>
          </a:bodyPr>
          <a:lstStyle/>
          <a:p>
            <a:pPr lvl="0">
              <a:buClr>
                <a:srgbClr val="4E67C8"/>
              </a:buClr>
            </a:pPr>
            <a:r>
              <a:rPr lang="ru-RU" sz="200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АксЕнова</a:t>
            </a:r>
            <a:r>
              <a:rPr lang="ru-RU" sz="2000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4E67C8"/>
              </a:buClr>
            </a:pPr>
            <a:r>
              <a:rPr lang="ru-RU" sz="2000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марина </a:t>
            </a:r>
            <a:r>
              <a:rPr lang="ru-RU" sz="2000" dirty="0" err="1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юрьевна</a:t>
            </a:r>
            <a:r>
              <a:rPr lang="ru-RU" sz="2000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к.г.н., доцент кафедры географии и экологии</a:t>
            </a:r>
            <a:r>
              <a:rPr lang="ru-RU" sz="2000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УлГПУ</a:t>
            </a:r>
            <a:r>
              <a:rPr lang="ru-RU" sz="2000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им.</a:t>
            </a:r>
            <a:r>
              <a:rPr lang="ru-RU" sz="2000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И.Н.Ульянова</a:t>
            </a:r>
          </a:p>
          <a:p>
            <a:pPr lvl="0">
              <a:buClr>
                <a:srgbClr val="4E67C8"/>
              </a:buClr>
            </a:pPr>
            <a:r>
              <a:rPr lang="ru-RU" sz="2000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000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Ульяновск</a:t>
            </a:r>
            <a:endParaRPr lang="ru-RU" sz="2000" dirty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918648" cy="223224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Концепция развития географического образования в Российской Федерации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s://im2-tub-ru.yandex.net/i?id=984ec01d343e11546e4460d95d485f6a&amp;n=33&amp;h=215&amp;w=3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327176" cy="288032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58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/>
                <a:ea typeface="Calibri"/>
              </a:rPr>
              <a:t>Планируемые механизмы реализации Концепции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усиление практической направленности в преподавании </a:t>
            </a:r>
            <a:r>
              <a:rPr lang="ru-RU" dirty="0" smtClean="0"/>
              <a:t>предмета;</a:t>
            </a:r>
          </a:p>
          <a:p>
            <a:r>
              <a:rPr lang="ru-RU" dirty="0"/>
              <a:t>в</a:t>
            </a:r>
            <a:r>
              <a:rPr lang="ru-RU" dirty="0" smtClean="0"/>
              <a:t>осстановление географии </a:t>
            </a:r>
            <a:r>
              <a:rPr lang="ru-RU" dirty="0"/>
              <a:t>в качестве обязательного вступительного испытания при приеме на обучение по ряду </a:t>
            </a:r>
            <a:r>
              <a:rPr lang="ru-RU" dirty="0" smtClean="0"/>
              <a:t>направлений </a:t>
            </a:r>
            <a:r>
              <a:rPr lang="ru-RU" dirty="0"/>
              <a:t>подготовки в </a:t>
            </a:r>
            <a:r>
              <a:rPr lang="ru-RU" dirty="0" smtClean="0"/>
              <a:t>вузах;</a:t>
            </a:r>
          </a:p>
          <a:p>
            <a:r>
              <a:rPr lang="ru-RU" dirty="0"/>
              <a:t>включение задач по пропаганде географических знаний в осуществляемые мероприятия целевых федеральных и региональных программ и программ развития отдельных образовательных </a:t>
            </a:r>
            <a:r>
              <a:rPr lang="ru-RU" dirty="0" smtClean="0"/>
              <a:t>организаций.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94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093" t="5830" r="-1109" b="3570"/>
          <a:stretch>
            <a:fillRect/>
          </a:stretch>
        </p:blipFill>
        <p:spPr bwMode="auto">
          <a:xfrm>
            <a:off x="0" y="0"/>
            <a:ext cx="658822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1486" t="21337" r="10765" b="12694"/>
          <a:stretch>
            <a:fillRect/>
          </a:stretch>
        </p:blipFill>
        <p:spPr bwMode="auto">
          <a:xfrm>
            <a:off x="1492800" y="3068960"/>
            <a:ext cx="75436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 rot="16200000">
            <a:off x="2123728" y="5085184"/>
            <a:ext cx="432048" cy="216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/>
                <a:ea typeface="Calibri"/>
              </a:rPr>
              <a:t>Утверждение Концепции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4800" dirty="0">
                <a:latin typeface="Times New Roman"/>
                <a:ea typeface="Calibri"/>
                <a:cs typeface="Times New Roman"/>
              </a:rPr>
              <a:t>Утверждение </a:t>
            </a:r>
            <a:r>
              <a:rPr lang="ru-RU" sz="4800" dirty="0" smtClean="0">
                <a:latin typeface="Times New Roman"/>
                <a:ea typeface="Calibri"/>
                <a:cs typeface="Times New Roman"/>
              </a:rPr>
              <a:t>Концепции планируется </a:t>
            </a:r>
            <a:r>
              <a:rPr lang="ru-RU" sz="4800" dirty="0" smtClean="0">
                <a:latin typeface="Times New Roman"/>
                <a:ea typeface="Calibri"/>
                <a:cs typeface="Times New Roman"/>
              </a:rPr>
              <a:t>в ноябре </a:t>
            </a:r>
            <a:r>
              <a:rPr lang="ru-RU" sz="4800" dirty="0" smtClean="0">
                <a:latin typeface="Times New Roman"/>
                <a:ea typeface="Calibri"/>
                <a:cs typeface="Times New Roman"/>
              </a:rPr>
              <a:t>2016 года на Втором Всероссийском съезде учителей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4800" dirty="0" smtClean="0">
                <a:latin typeface="Times New Roman"/>
                <a:ea typeface="Calibri"/>
                <a:cs typeface="Times New Roman"/>
              </a:rPr>
              <a:t>географии </a:t>
            </a:r>
            <a:endParaRPr lang="ru-RU" sz="48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4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http://festival.1september.ru/articles/629474/img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92"/>
          <a:stretch/>
        </p:blipFill>
        <p:spPr bwMode="auto">
          <a:xfrm>
            <a:off x="5982684" y="3861048"/>
            <a:ext cx="2801888" cy="2361624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01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15212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Первая и </a:t>
            </a:r>
            <a:r>
              <a:rPr lang="ru-RU" sz="4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торая  </a:t>
            </a:r>
            <a:b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части концепции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4968552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В первой части говорится о первостепенном значении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географического образования и географической культуры в России и современном мире.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Вторая часть посвящена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описанию проблем изучения и преподавания географии, объединенных в основные группы.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 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http://fotodeti.ru/images/foto_b/1304_02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00"/>
          <a:stretch/>
        </p:blipFill>
        <p:spPr bwMode="auto">
          <a:xfrm>
            <a:off x="5796136" y="4227623"/>
            <a:ext cx="2906687" cy="2144783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70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4042" cy="11521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>                                     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/>
                <a:ea typeface="Calibri"/>
              </a:rPr>
              <a:t>Проблемы изучения и преподавания географии</a:t>
            </a:r>
            <a:endParaRPr lang="ru-RU" sz="49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856984" cy="5184576"/>
          </a:xfrm>
        </p:spPr>
        <p:txBody>
          <a:bodyPr>
            <a:normAutofit/>
          </a:bodyPr>
          <a:lstStyle/>
          <a:p>
            <a:r>
              <a:rPr lang="ru-RU" dirty="0" smtClean="0"/>
              <a:t>мотивация;</a:t>
            </a:r>
          </a:p>
          <a:p>
            <a:r>
              <a:rPr lang="ru-RU" dirty="0"/>
              <a:t>с</a:t>
            </a:r>
            <a:r>
              <a:rPr lang="ru-RU" dirty="0" smtClean="0"/>
              <a:t>одержание;</a:t>
            </a:r>
          </a:p>
          <a:p>
            <a:r>
              <a:rPr lang="ru-RU" dirty="0"/>
              <a:t>м</a:t>
            </a:r>
            <a:r>
              <a:rPr lang="ru-RU" dirty="0" smtClean="0"/>
              <a:t>етодика преподавания;</a:t>
            </a:r>
          </a:p>
          <a:p>
            <a:r>
              <a:rPr lang="ru-RU" dirty="0"/>
              <a:t>к</a:t>
            </a:r>
            <a:r>
              <a:rPr lang="ru-RU" dirty="0" smtClean="0"/>
              <a:t>адры.</a:t>
            </a:r>
          </a:p>
        </p:txBody>
      </p:sp>
      <p:pic>
        <p:nvPicPr>
          <p:cNvPr id="1032" name="Picture 8" descr="https://im1-tub-ru.yandex.net/i?id=14e9e1d2060f2deee8344fe68c08bd5d&amp;n=33&amp;h=215&amp;w=3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5614612" cy="3168352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98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4042" cy="11521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>                                     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Цели и задачи Концепции</a:t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</a:br>
            <a:endParaRPr lang="ru-RU" sz="49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856984" cy="5184576"/>
          </a:xfrm>
        </p:spPr>
        <p:txBody>
          <a:bodyPr>
            <a:normAutofit/>
          </a:bodyPr>
          <a:lstStyle/>
          <a:p>
            <a:pPr marL="1971675" inden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настоящей Концепции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устранение существующих недостатков в системе географического образования и просвещения, обеспечение её соответствия современным потребностям государства и общества.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География в России должна снова стать привлекательной областью знания и деятельности, получение географических знаний – осознанным и внутренне мотивированным процессом.</a:t>
            </a:r>
          </a:p>
          <a:p>
            <a:endParaRPr lang="ru-RU" dirty="0" smtClean="0"/>
          </a:p>
        </p:txBody>
      </p:sp>
      <p:pic>
        <p:nvPicPr>
          <p:cNvPr id="5" name="Picture 10" descr="MCj029006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1890712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598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Третья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часть </a:t>
            </a:r>
            <a:r>
              <a:rPr lang="ru-RU" sz="4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концепции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Третья часть содержит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основные направления реализации Концепции: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586163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д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ошкольное и начальное общее образование;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586163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о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сновное общее образование;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586163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с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реднее общее образование;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586163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д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ополнительное образование;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marL="3586163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система подготовки и повышения квалификации педагогических кадров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586163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г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еографическое просвещение и                  популяризация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географии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3" descr="C:\Users\ТАТЬЯНА\Pictures\математика\1397771-600cf4c0e52e67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4766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7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2624" cy="111216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 дошкольного и начального общего образования должны обеспечивать: 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8871" y="1556792"/>
            <a:ext cx="850392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 формирование </a:t>
            </a:r>
            <a:r>
              <a:rPr lang="ru-RU" dirty="0" smtClean="0"/>
              <a:t>элементарного понятийного аппарата о </a:t>
            </a:r>
            <a:r>
              <a:rPr lang="ru-RU" dirty="0" smtClean="0"/>
              <a:t>России; ее географическом, природном, культурном, этнографическом и социально- экономическом разнообразии;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осознание своей принадлежности к стране, этносу, месту проживания одновременно со способностью к восприятию достижений различных культур и стран </a:t>
            </a:r>
            <a:r>
              <a:rPr lang="ru-RU" dirty="0" smtClean="0"/>
              <a:t>мира.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yaroslavl.bezformata.ru/content/image58794738.jpg"/>
          <p:cNvPicPr>
            <a:picLocks noChangeAspect="1" noChangeArrowheads="1"/>
          </p:cNvPicPr>
          <p:nvPr/>
        </p:nvPicPr>
        <p:blipFill>
          <a:blip r:embed="rId2" cstate="print"/>
          <a:srcRect l="1100" b="4296"/>
          <a:stretch>
            <a:fillRect/>
          </a:stretch>
        </p:blipFill>
        <p:spPr bwMode="auto">
          <a:xfrm>
            <a:off x="6084168" y="4581128"/>
            <a:ext cx="2868647" cy="2132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92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2624" cy="111216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Географическое образование в основной школе должно: 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8871" y="1556792"/>
            <a:ext cx="850392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чувства патриотизма, гражданского долга, глубокого понимания национальной и государственной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специфики;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каждому обучающемуся возможность достижения высокого уровня географической культуры и географических знаний, необходимого для дальнейшей успешной жизни в обществе, в том числе для решения практических задач;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вестись по учебникам географии нового поколения, ориентированным на оптимальное сочетание обязательного и вариативного компонентов образовательных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2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Географическое образование в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старшей школе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должно: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базовом уровне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обеспечивать выпускников школ необходимым объемом географических знаний и умений, достаточным для продолжения образования по направлениям подготовки (специальностям), требующим наличия серьезной базы географических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знаний;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углубленном уровне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обеспечивать выпускников школ необходимым объемом географических знаний и умений, достаточным для продолжения образования по направлениям подготовки (специальностям) географического цикла (океанология, метеорология, гидрология, картография, военная подготовка, геоэкология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go3.imgsmail.ru/imgpreview?key=169e49bebe762c49&amp;mb=imgdb_preview_3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345" y="4077072"/>
            <a:ext cx="1387655" cy="1080120"/>
          </a:xfrm>
          <a:prstGeom prst="rect">
            <a:avLst/>
          </a:prstGeom>
          <a:noFill/>
        </p:spPr>
      </p:pic>
      <p:pic>
        <p:nvPicPr>
          <p:cNvPr id="23556" name="Picture 4" descr="http://www.profirk.ru/upload/medialibrary/a5d/gidro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1436" y="5373216"/>
            <a:ext cx="1782564" cy="1336923"/>
          </a:xfrm>
          <a:prstGeom prst="rect">
            <a:avLst/>
          </a:prstGeom>
          <a:noFill/>
        </p:spPr>
      </p:pic>
      <p:pic>
        <p:nvPicPr>
          <p:cNvPr id="23558" name="Picture 6" descr="http://go4.imgsmail.ru/imgpreview?key=69a43a21fbaba2af&amp;mb=imgdb_preview_1067"/>
          <p:cNvPicPr>
            <a:picLocks noChangeAspect="1" noChangeArrowheads="1"/>
          </p:cNvPicPr>
          <p:nvPr/>
        </p:nvPicPr>
        <p:blipFill>
          <a:blip r:embed="rId4" cstate="print"/>
          <a:srcRect b="12150"/>
          <a:stretch>
            <a:fillRect/>
          </a:stretch>
        </p:blipFill>
        <p:spPr bwMode="auto">
          <a:xfrm>
            <a:off x="4860032" y="5373216"/>
            <a:ext cx="2333625" cy="1363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12624" cy="111216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</a:rPr>
              <a:t>Планируемые механизмы реализации Концепции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8871" y="1556792"/>
            <a:ext cx="8503920" cy="4572000"/>
          </a:xfrm>
        </p:spPr>
        <p:txBody>
          <a:bodyPr>
            <a:normAutofit/>
          </a:bodyPr>
          <a:lstStyle/>
          <a:p>
            <a:r>
              <a:rPr lang="ru-RU" dirty="0"/>
              <a:t>сохранение количества часов по предмету </a:t>
            </a:r>
            <a:r>
              <a:rPr lang="ru-RU" dirty="0" smtClean="0"/>
              <a:t>география;</a:t>
            </a:r>
          </a:p>
          <a:p>
            <a:r>
              <a:rPr lang="ru-RU" dirty="0"/>
              <a:t>включение географии как обязательного учебного предмета на базовом и углубленном уровнях во всех профилях старшей </a:t>
            </a:r>
            <a:r>
              <a:rPr lang="ru-RU" dirty="0" smtClean="0"/>
              <a:t>школы;</a:t>
            </a:r>
          </a:p>
          <a:p>
            <a:r>
              <a:rPr lang="ru-RU" dirty="0"/>
              <a:t>введение географии в качестве обязательного предмета государственной итоговой </a:t>
            </a:r>
            <a:r>
              <a:rPr lang="ru-RU" dirty="0" smtClean="0"/>
              <a:t>аттестации для </a:t>
            </a:r>
            <a:r>
              <a:rPr lang="ru-RU" dirty="0"/>
              <a:t>выпускников 9-го класса </a:t>
            </a:r>
            <a:r>
              <a:rPr lang="ru-RU" dirty="0" smtClean="0"/>
              <a:t>;</a:t>
            </a:r>
          </a:p>
          <a:p>
            <a:r>
              <a:rPr lang="ru-RU" dirty="0"/>
              <a:t>введение в качестве обязательного ЕГЭ по </a:t>
            </a:r>
            <a:r>
              <a:rPr lang="ru-RU" dirty="0" smtClean="0"/>
              <a:t>географии;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92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640</TotalTime>
  <Words>463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Концепция развития географического образования в Российской Федерации</vt:lpstr>
      <vt:lpstr>Первая и вторая   части концепции</vt:lpstr>
      <vt:lpstr>                                                                     Проблемы изучения и преподавания географии</vt:lpstr>
      <vt:lpstr>                                                                     Цели и задачи Концепции </vt:lpstr>
      <vt:lpstr>Третья часть концепции</vt:lpstr>
      <vt:lpstr>Программы дошкольного и начального общего образования должны обеспечивать: </vt:lpstr>
      <vt:lpstr>Географическое образование в основной школе должно: </vt:lpstr>
      <vt:lpstr>Географическое образование в старшей школе должно: </vt:lpstr>
      <vt:lpstr>Планируемые механизмы реализации Концепции</vt:lpstr>
      <vt:lpstr>Планируемые механизмы реализации Концепции</vt:lpstr>
      <vt:lpstr>Слайд 11</vt:lpstr>
      <vt:lpstr>Утверждение Концепции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развития математического образования в Российской Федерации</dc:title>
  <dc:creator>SPARTA</dc:creator>
  <cp:lastModifiedBy>aksenova.mu</cp:lastModifiedBy>
  <cp:revision>61</cp:revision>
  <dcterms:created xsi:type="dcterms:W3CDTF">2013-08-28T10:39:40Z</dcterms:created>
  <dcterms:modified xsi:type="dcterms:W3CDTF">2016-09-01T12:37:44Z</dcterms:modified>
</cp:coreProperties>
</file>